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7" r:id="rId3"/>
    <p:sldId id="258" r:id="rId4"/>
    <p:sldId id="291" r:id="rId5"/>
    <p:sldId id="260" r:id="rId6"/>
    <p:sldId id="262" r:id="rId7"/>
    <p:sldId id="266" r:id="rId8"/>
    <p:sldId id="293" r:id="rId9"/>
    <p:sldId id="297" r:id="rId10"/>
    <p:sldId id="299" r:id="rId11"/>
    <p:sldId id="275" r:id="rId12"/>
    <p:sldId id="310" r:id="rId13"/>
    <p:sldId id="311" r:id="rId14"/>
    <p:sldId id="315" r:id="rId15"/>
    <p:sldId id="318" r:id="rId16"/>
    <p:sldId id="316" r:id="rId17"/>
    <p:sldId id="317" r:id="rId18"/>
    <p:sldId id="288" r:id="rId19"/>
    <p:sldId id="283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38B5B6-AFE3-4042-AAEC-91CF9F5ADDEE}">
          <p14:sldIdLst>
            <p14:sldId id="256"/>
            <p14:sldId id="277"/>
            <p14:sldId id="258"/>
            <p14:sldId id="291"/>
            <p14:sldId id="260"/>
            <p14:sldId id="262"/>
            <p14:sldId id="266"/>
            <p14:sldId id="293"/>
            <p14:sldId id="297"/>
            <p14:sldId id="299"/>
            <p14:sldId id="275"/>
            <p14:sldId id="310"/>
            <p14:sldId id="311"/>
            <p14:sldId id="315"/>
            <p14:sldId id="318"/>
            <p14:sldId id="316"/>
            <p14:sldId id="317"/>
            <p14:sldId id="288"/>
            <p14:sldId id="283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2857" autoAdjust="0"/>
  </p:normalViewPr>
  <p:slideViewPr>
    <p:cSldViewPr>
      <p:cViewPr varScale="1">
        <p:scale>
          <a:sx n="70" d="100"/>
          <a:sy n="70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CFBEF-5A92-4524-9102-82B27BA73F3D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071B8D55-24BF-4812-BA3D-FAC90F5F627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AE8C0A5B-E1FD-413D-BDD1-D6BBDC0F41F8}" type="par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34F4011-0881-4218-BC11-8B91023419BD}" type="sib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50AD0F-CCD3-46E3-81DE-7F0CFF04211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C2F0BE2-651A-4C83-A5A6-E6BFEF489264}" type="par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EF0C5FDB-6172-472D-BCBE-034731A1F4BD}" type="sib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800A41D-BCC5-44CD-B1B7-53BD96F85C79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C2AD493-FD2D-4C6F-93AA-F71938D0A878}" type="par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8BBE57B-01EE-4CEF-A2EA-8513FDA77DBD}" type="sib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DFFD1F6A-3E4E-4772-9C27-3E4DF4B4D635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629E00ED-561B-49D8-8542-59097C30A4CA}" type="par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A4876F-16AA-470A-A27F-221D764437B0}" type="sib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2967386-DB1B-4848-BC23-B7173BFE97A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8115D1E3-64E5-4093-B305-370293F80A5B}" type="par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A6C0CFA-30FF-41B1-90AD-83D263598BA3}" type="sib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37FAFB09-B4CC-43D3-9D38-31C03C5D258D}" type="pres">
      <dgm:prSet presAssocID="{BB2CFBEF-5A92-4524-9102-82B27BA73F3D}" presName="Name0" presStyleCnt="0">
        <dgm:presLayoutVars>
          <dgm:dir/>
          <dgm:resizeHandles val="exact"/>
        </dgm:presLayoutVars>
      </dgm:prSet>
      <dgm:spPr/>
    </dgm:pt>
    <dgm:pt modelId="{CAFAC262-DEA8-4840-8A2D-08C6D47CA1C1}" type="pres">
      <dgm:prSet presAssocID="{071B8D55-24BF-4812-BA3D-FAC90F5F6279}" presName="parTxOnly" presStyleLbl="node1" presStyleIdx="0" presStyleCnt="5" custLinFactY="-46793" custLinFactNeighborX="438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B7E58-B8B0-44F6-8DF7-0017FA2BEB5F}" type="pres">
      <dgm:prSet presAssocID="{A34F4011-0881-4218-BC11-8B91023419BD}" presName="parSpace" presStyleCnt="0"/>
      <dgm:spPr/>
    </dgm:pt>
    <dgm:pt modelId="{4E2FD9F9-8791-4E6B-A0D3-3EDC6E180BAC}" type="pres">
      <dgm:prSet presAssocID="{6F50AD0F-CCD3-46E3-81DE-7F0CFF042110}" presName="parTxOnly" presStyleLbl="node1" presStyleIdx="1" presStyleCnt="5" custLinFactY="-46793" custLinFactNeighborX="486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46FA6-0DC9-4A41-A9F5-6B43538C57FE}" type="pres">
      <dgm:prSet presAssocID="{EF0C5FDB-6172-472D-BCBE-034731A1F4BD}" presName="parSpace" presStyleCnt="0"/>
      <dgm:spPr/>
    </dgm:pt>
    <dgm:pt modelId="{EE8A3279-391B-41CD-A4ED-27D5F474CE81}" type="pres">
      <dgm:prSet presAssocID="{1800A41D-BCC5-44CD-B1B7-53BD96F85C79}" presName="parTxOnly" presStyleLbl="node1" presStyleIdx="2" presStyleCnt="5" custLinFactY="-46793" custLinFactNeighborX="534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D86B-0527-40B2-92A5-C69DF4F6A2BE}" type="pres">
      <dgm:prSet presAssocID="{A8BBE57B-01EE-4CEF-A2EA-8513FDA77DBD}" presName="parSpace" presStyleCnt="0"/>
      <dgm:spPr/>
    </dgm:pt>
    <dgm:pt modelId="{1CB68036-F8C8-4315-A51D-AAE73CDE7E2F}" type="pres">
      <dgm:prSet presAssocID="{DFFD1F6A-3E4E-4772-9C27-3E4DF4B4D635}" presName="parTxOnly" presStyleLbl="node1" presStyleIdx="3" presStyleCnt="5" custScaleX="121320" custLinFactY="-46793" custLinFactNeighborX="583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8264D-C2ED-4D13-ACCB-93218C3CE869}" type="pres">
      <dgm:prSet presAssocID="{6FA4876F-16AA-470A-A27F-221D764437B0}" presName="parSpace" presStyleCnt="0"/>
      <dgm:spPr/>
    </dgm:pt>
    <dgm:pt modelId="{303D5111-E18E-48FD-90E0-822F9F83D897}" type="pres">
      <dgm:prSet presAssocID="{A2967386-DB1B-4848-BC23-B7173BFE97A3}" presName="parTxOnly" presStyleLbl="node1" presStyleIdx="4" presStyleCnt="5" custLinFactY="-46793" custLinFactNeighborX="465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F2FB5-6E85-417D-B03C-1472B4884DEA}" type="presOf" srcId="{DFFD1F6A-3E4E-4772-9C27-3E4DF4B4D635}" destId="{1CB68036-F8C8-4315-A51D-AAE73CDE7E2F}" srcOrd="0" destOrd="0" presId="urn:microsoft.com/office/officeart/2005/8/layout/hChevron3"/>
    <dgm:cxn modelId="{C594F569-0FA4-430B-991F-A77F0E77859C}" srcId="{BB2CFBEF-5A92-4524-9102-82B27BA73F3D}" destId="{071B8D55-24BF-4812-BA3D-FAC90F5F6279}" srcOrd="0" destOrd="0" parTransId="{AE8C0A5B-E1FD-413D-BDD1-D6BBDC0F41F8}" sibTransId="{A34F4011-0881-4218-BC11-8B91023419BD}"/>
    <dgm:cxn modelId="{A4C65204-57DA-445C-A2F6-DBA7BACD4412}" type="presOf" srcId="{1800A41D-BCC5-44CD-B1B7-53BD96F85C79}" destId="{EE8A3279-391B-41CD-A4ED-27D5F474CE81}" srcOrd="0" destOrd="0" presId="urn:microsoft.com/office/officeart/2005/8/layout/hChevron3"/>
    <dgm:cxn modelId="{81D14D8F-0821-4217-BABE-74D7A04FE235}" srcId="{BB2CFBEF-5A92-4524-9102-82B27BA73F3D}" destId="{DFFD1F6A-3E4E-4772-9C27-3E4DF4B4D635}" srcOrd="3" destOrd="0" parTransId="{629E00ED-561B-49D8-8542-59097C30A4CA}" sibTransId="{6FA4876F-16AA-470A-A27F-221D764437B0}"/>
    <dgm:cxn modelId="{E7376374-530F-463F-88AD-6EC9A166E068}" srcId="{BB2CFBEF-5A92-4524-9102-82B27BA73F3D}" destId="{6F50AD0F-CCD3-46E3-81DE-7F0CFF042110}" srcOrd="1" destOrd="0" parTransId="{CC2F0BE2-651A-4C83-A5A6-E6BFEF489264}" sibTransId="{EF0C5FDB-6172-472D-BCBE-034731A1F4BD}"/>
    <dgm:cxn modelId="{BBF86548-7A4D-495F-B691-CB7F2BBBD067}" srcId="{BB2CFBEF-5A92-4524-9102-82B27BA73F3D}" destId="{1800A41D-BCC5-44CD-B1B7-53BD96F85C79}" srcOrd="2" destOrd="0" parTransId="{5C2AD493-FD2D-4C6F-93AA-F71938D0A878}" sibTransId="{A8BBE57B-01EE-4CEF-A2EA-8513FDA77DBD}"/>
    <dgm:cxn modelId="{266F4E4B-B17C-496B-A2DD-CFE247B4A218}" type="presOf" srcId="{BB2CFBEF-5A92-4524-9102-82B27BA73F3D}" destId="{37FAFB09-B4CC-43D3-9D38-31C03C5D258D}" srcOrd="0" destOrd="0" presId="urn:microsoft.com/office/officeart/2005/8/layout/hChevron3"/>
    <dgm:cxn modelId="{C23B0941-E659-43FC-8E21-535461FAB072}" type="presOf" srcId="{6F50AD0F-CCD3-46E3-81DE-7F0CFF042110}" destId="{4E2FD9F9-8791-4E6B-A0D3-3EDC6E180BAC}" srcOrd="0" destOrd="0" presId="urn:microsoft.com/office/officeart/2005/8/layout/hChevron3"/>
    <dgm:cxn modelId="{D84BBB44-F74E-4485-89AA-737F7793EE7B}" type="presOf" srcId="{A2967386-DB1B-4848-BC23-B7173BFE97A3}" destId="{303D5111-E18E-48FD-90E0-822F9F83D897}" srcOrd="0" destOrd="0" presId="urn:microsoft.com/office/officeart/2005/8/layout/hChevron3"/>
    <dgm:cxn modelId="{6CDC3377-A552-4B9A-BE17-83FBC1943A6B}" srcId="{BB2CFBEF-5A92-4524-9102-82B27BA73F3D}" destId="{A2967386-DB1B-4848-BC23-B7173BFE97A3}" srcOrd="4" destOrd="0" parTransId="{8115D1E3-64E5-4093-B305-370293F80A5B}" sibTransId="{1A6C0CFA-30FF-41B1-90AD-83D263598BA3}"/>
    <dgm:cxn modelId="{4C39F608-2332-44F2-8625-231FEB57DDC1}" type="presOf" srcId="{071B8D55-24BF-4812-BA3D-FAC90F5F6279}" destId="{CAFAC262-DEA8-4840-8A2D-08C6D47CA1C1}" srcOrd="0" destOrd="0" presId="urn:microsoft.com/office/officeart/2005/8/layout/hChevron3"/>
    <dgm:cxn modelId="{EF9B5AA6-E052-4506-B464-B7B7D4E6A7E5}" type="presParOf" srcId="{37FAFB09-B4CC-43D3-9D38-31C03C5D258D}" destId="{CAFAC262-DEA8-4840-8A2D-08C6D47CA1C1}" srcOrd="0" destOrd="0" presId="urn:microsoft.com/office/officeart/2005/8/layout/hChevron3"/>
    <dgm:cxn modelId="{F7B176D1-48D7-42E9-AE3F-693F81A21F6B}" type="presParOf" srcId="{37FAFB09-B4CC-43D3-9D38-31C03C5D258D}" destId="{D04B7E58-B8B0-44F6-8DF7-0017FA2BEB5F}" srcOrd="1" destOrd="0" presId="urn:microsoft.com/office/officeart/2005/8/layout/hChevron3"/>
    <dgm:cxn modelId="{09FA31E0-6680-4246-8A78-51AC8E4BAC61}" type="presParOf" srcId="{37FAFB09-B4CC-43D3-9D38-31C03C5D258D}" destId="{4E2FD9F9-8791-4E6B-A0D3-3EDC6E180BAC}" srcOrd="2" destOrd="0" presId="urn:microsoft.com/office/officeart/2005/8/layout/hChevron3"/>
    <dgm:cxn modelId="{8180D820-0DBA-463B-A3CF-7289C78317C3}" type="presParOf" srcId="{37FAFB09-B4CC-43D3-9D38-31C03C5D258D}" destId="{FA946FA6-0DC9-4A41-A9F5-6B43538C57FE}" srcOrd="3" destOrd="0" presId="urn:microsoft.com/office/officeart/2005/8/layout/hChevron3"/>
    <dgm:cxn modelId="{9ECE02F5-F862-4875-9E47-E0A63DD8B376}" type="presParOf" srcId="{37FAFB09-B4CC-43D3-9D38-31C03C5D258D}" destId="{EE8A3279-391B-41CD-A4ED-27D5F474CE81}" srcOrd="4" destOrd="0" presId="urn:microsoft.com/office/officeart/2005/8/layout/hChevron3"/>
    <dgm:cxn modelId="{EE9972CF-A0C0-4B8D-A02E-D16675069EAA}" type="presParOf" srcId="{37FAFB09-B4CC-43D3-9D38-31C03C5D258D}" destId="{1E60D86B-0527-40B2-92A5-C69DF4F6A2BE}" srcOrd="5" destOrd="0" presId="urn:microsoft.com/office/officeart/2005/8/layout/hChevron3"/>
    <dgm:cxn modelId="{8DE8E023-411C-4743-9E19-0DC6AF7093A9}" type="presParOf" srcId="{37FAFB09-B4CC-43D3-9D38-31C03C5D258D}" destId="{1CB68036-F8C8-4315-A51D-AAE73CDE7E2F}" srcOrd="6" destOrd="0" presId="urn:microsoft.com/office/officeart/2005/8/layout/hChevron3"/>
    <dgm:cxn modelId="{99B891EA-5960-4D5F-87F0-08A9361A1949}" type="presParOf" srcId="{37FAFB09-B4CC-43D3-9D38-31C03C5D258D}" destId="{49C8264D-C2ED-4D13-ACCB-93218C3CE869}" srcOrd="7" destOrd="0" presId="urn:microsoft.com/office/officeart/2005/8/layout/hChevron3"/>
    <dgm:cxn modelId="{A6BC66D3-27F3-42E3-AE2A-ED122EB6919D}" type="presParOf" srcId="{37FAFB09-B4CC-43D3-9D38-31C03C5D258D}" destId="{303D5111-E18E-48FD-90E0-822F9F83D89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CFBEF-5A92-4524-9102-82B27BA73F3D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071B8D55-24BF-4812-BA3D-FAC90F5F627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AE8C0A5B-E1FD-413D-BDD1-D6BBDC0F41F8}" type="par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34F4011-0881-4218-BC11-8B91023419BD}" type="sib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50AD0F-CCD3-46E3-81DE-7F0CFF04211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C2F0BE2-651A-4C83-A5A6-E6BFEF489264}" type="par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EF0C5FDB-6172-472D-BCBE-034731A1F4BD}" type="sib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800A41D-BCC5-44CD-B1B7-53BD96F85C79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C2AD493-FD2D-4C6F-93AA-F71938D0A878}" type="par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8BBE57B-01EE-4CEF-A2EA-8513FDA77DBD}" type="sib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DFFD1F6A-3E4E-4772-9C27-3E4DF4B4D635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629E00ED-561B-49D8-8542-59097C30A4CA}" type="par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A4876F-16AA-470A-A27F-221D764437B0}" type="sib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2967386-DB1B-4848-BC23-B7173BFE97A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8115D1E3-64E5-4093-B305-370293F80A5B}" type="par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A6C0CFA-30FF-41B1-90AD-83D263598BA3}" type="sib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37FAFB09-B4CC-43D3-9D38-31C03C5D258D}" type="pres">
      <dgm:prSet presAssocID="{BB2CFBEF-5A92-4524-9102-82B27BA73F3D}" presName="Name0" presStyleCnt="0">
        <dgm:presLayoutVars>
          <dgm:dir/>
          <dgm:resizeHandles val="exact"/>
        </dgm:presLayoutVars>
      </dgm:prSet>
      <dgm:spPr/>
    </dgm:pt>
    <dgm:pt modelId="{CAFAC262-DEA8-4840-8A2D-08C6D47CA1C1}" type="pres">
      <dgm:prSet presAssocID="{071B8D55-24BF-4812-BA3D-FAC90F5F6279}" presName="parTxOnly" presStyleLbl="node1" presStyleIdx="0" presStyleCnt="5" custLinFactY="-46793" custLinFactNeighborX="438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B7E58-B8B0-44F6-8DF7-0017FA2BEB5F}" type="pres">
      <dgm:prSet presAssocID="{A34F4011-0881-4218-BC11-8B91023419BD}" presName="parSpace" presStyleCnt="0"/>
      <dgm:spPr/>
    </dgm:pt>
    <dgm:pt modelId="{4E2FD9F9-8791-4E6B-A0D3-3EDC6E180BAC}" type="pres">
      <dgm:prSet presAssocID="{6F50AD0F-CCD3-46E3-81DE-7F0CFF042110}" presName="parTxOnly" presStyleLbl="node1" presStyleIdx="1" presStyleCnt="5" custLinFactY="-46793" custLinFactNeighborX="486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46FA6-0DC9-4A41-A9F5-6B43538C57FE}" type="pres">
      <dgm:prSet presAssocID="{EF0C5FDB-6172-472D-BCBE-034731A1F4BD}" presName="parSpace" presStyleCnt="0"/>
      <dgm:spPr/>
    </dgm:pt>
    <dgm:pt modelId="{EE8A3279-391B-41CD-A4ED-27D5F474CE81}" type="pres">
      <dgm:prSet presAssocID="{1800A41D-BCC5-44CD-B1B7-53BD96F85C79}" presName="parTxOnly" presStyleLbl="node1" presStyleIdx="2" presStyleCnt="5" custLinFactY="-46793" custLinFactNeighborX="534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D86B-0527-40B2-92A5-C69DF4F6A2BE}" type="pres">
      <dgm:prSet presAssocID="{A8BBE57B-01EE-4CEF-A2EA-8513FDA77DBD}" presName="parSpace" presStyleCnt="0"/>
      <dgm:spPr/>
    </dgm:pt>
    <dgm:pt modelId="{1CB68036-F8C8-4315-A51D-AAE73CDE7E2F}" type="pres">
      <dgm:prSet presAssocID="{DFFD1F6A-3E4E-4772-9C27-3E4DF4B4D635}" presName="parTxOnly" presStyleLbl="node1" presStyleIdx="3" presStyleCnt="5" custScaleX="121320" custLinFactY="-46793" custLinFactNeighborX="583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8264D-C2ED-4D13-ACCB-93218C3CE869}" type="pres">
      <dgm:prSet presAssocID="{6FA4876F-16AA-470A-A27F-221D764437B0}" presName="parSpace" presStyleCnt="0"/>
      <dgm:spPr/>
    </dgm:pt>
    <dgm:pt modelId="{303D5111-E18E-48FD-90E0-822F9F83D897}" type="pres">
      <dgm:prSet presAssocID="{A2967386-DB1B-4848-BC23-B7173BFE97A3}" presName="parTxOnly" presStyleLbl="node1" presStyleIdx="4" presStyleCnt="5" custLinFactY="-46793" custLinFactNeighborX="465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928B2-D0D1-4033-9A49-8DD7E07BF214}" type="presOf" srcId="{071B8D55-24BF-4812-BA3D-FAC90F5F6279}" destId="{CAFAC262-DEA8-4840-8A2D-08C6D47CA1C1}" srcOrd="0" destOrd="0" presId="urn:microsoft.com/office/officeart/2005/8/layout/hChevron3"/>
    <dgm:cxn modelId="{C594F569-0FA4-430B-991F-A77F0E77859C}" srcId="{BB2CFBEF-5A92-4524-9102-82B27BA73F3D}" destId="{071B8D55-24BF-4812-BA3D-FAC90F5F6279}" srcOrd="0" destOrd="0" parTransId="{AE8C0A5B-E1FD-413D-BDD1-D6BBDC0F41F8}" sibTransId="{A34F4011-0881-4218-BC11-8B91023419BD}"/>
    <dgm:cxn modelId="{81D14D8F-0821-4217-BABE-74D7A04FE235}" srcId="{BB2CFBEF-5A92-4524-9102-82B27BA73F3D}" destId="{DFFD1F6A-3E4E-4772-9C27-3E4DF4B4D635}" srcOrd="3" destOrd="0" parTransId="{629E00ED-561B-49D8-8542-59097C30A4CA}" sibTransId="{6FA4876F-16AA-470A-A27F-221D764437B0}"/>
    <dgm:cxn modelId="{E7376374-530F-463F-88AD-6EC9A166E068}" srcId="{BB2CFBEF-5A92-4524-9102-82B27BA73F3D}" destId="{6F50AD0F-CCD3-46E3-81DE-7F0CFF042110}" srcOrd="1" destOrd="0" parTransId="{CC2F0BE2-651A-4C83-A5A6-E6BFEF489264}" sibTransId="{EF0C5FDB-6172-472D-BCBE-034731A1F4BD}"/>
    <dgm:cxn modelId="{BBF86548-7A4D-495F-B691-CB7F2BBBD067}" srcId="{BB2CFBEF-5A92-4524-9102-82B27BA73F3D}" destId="{1800A41D-BCC5-44CD-B1B7-53BD96F85C79}" srcOrd="2" destOrd="0" parTransId="{5C2AD493-FD2D-4C6F-93AA-F71938D0A878}" sibTransId="{A8BBE57B-01EE-4CEF-A2EA-8513FDA77DBD}"/>
    <dgm:cxn modelId="{67239C3F-998A-47F1-BF67-5828274DFD52}" type="presOf" srcId="{A2967386-DB1B-4848-BC23-B7173BFE97A3}" destId="{303D5111-E18E-48FD-90E0-822F9F83D897}" srcOrd="0" destOrd="0" presId="urn:microsoft.com/office/officeart/2005/8/layout/hChevron3"/>
    <dgm:cxn modelId="{8247D179-27BB-42EF-8361-CA94C88B7F32}" type="presOf" srcId="{1800A41D-BCC5-44CD-B1B7-53BD96F85C79}" destId="{EE8A3279-391B-41CD-A4ED-27D5F474CE81}" srcOrd="0" destOrd="0" presId="urn:microsoft.com/office/officeart/2005/8/layout/hChevron3"/>
    <dgm:cxn modelId="{63A3EB7E-A551-4667-A527-225274BFAE4F}" type="presOf" srcId="{BB2CFBEF-5A92-4524-9102-82B27BA73F3D}" destId="{37FAFB09-B4CC-43D3-9D38-31C03C5D258D}" srcOrd="0" destOrd="0" presId="urn:microsoft.com/office/officeart/2005/8/layout/hChevron3"/>
    <dgm:cxn modelId="{048E1EF5-554F-4FE7-81F5-339A018A0249}" type="presOf" srcId="{6F50AD0F-CCD3-46E3-81DE-7F0CFF042110}" destId="{4E2FD9F9-8791-4E6B-A0D3-3EDC6E180BAC}" srcOrd="0" destOrd="0" presId="urn:microsoft.com/office/officeart/2005/8/layout/hChevron3"/>
    <dgm:cxn modelId="{6CDC3377-A552-4B9A-BE17-83FBC1943A6B}" srcId="{BB2CFBEF-5A92-4524-9102-82B27BA73F3D}" destId="{A2967386-DB1B-4848-BC23-B7173BFE97A3}" srcOrd="4" destOrd="0" parTransId="{8115D1E3-64E5-4093-B305-370293F80A5B}" sibTransId="{1A6C0CFA-30FF-41B1-90AD-83D263598BA3}"/>
    <dgm:cxn modelId="{2082E392-5E90-404F-A594-0F3B846D0C20}" type="presOf" srcId="{DFFD1F6A-3E4E-4772-9C27-3E4DF4B4D635}" destId="{1CB68036-F8C8-4315-A51D-AAE73CDE7E2F}" srcOrd="0" destOrd="0" presId="urn:microsoft.com/office/officeart/2005/8/layout/hChevron3"/>
    <dgm:cxn modelId="{2ED9435F-2840-41F2-8DD2-EC6145DD852B}" type="presParOf" srcId="{37FAFB09-B4CC-43D3-9D38-31C03C5D258D}" destId="{CAFAC262-DEA8-4840-8A2D-08C6D47CA1C1}" srcOrd="0" destOrd="0" presId="urn:microsoft.com/office/officeart/2005/8/layout/hChevron3"/>
    <dgm:cxn modelId="{5E8C337B-F761-435B-9CB2-DAC581BC2599}" type="presParOf" srcId="{37FAFB09-B4CC-43D3-9D38-31C03C5D258D}" destId="{D04B7E58-B8B0-44F6-8DF7-0017FA2BEB5F}" srcOrd="1" destOrd="0" presId="urn:microsoft.com/office/officeart/2005/8/layout/hChevron3"/>
    <dgm:cxn modelId="{95DF00DE-AD0E-42DF-8C6C-B02BFE1ACCD1}" type="presParOf" srcId="{37FAFB09-B4CC-43D3-9D38-31C03C5D258D}" destId="{4E2FD9F9-8791-4E6B-A0D3-3EDC6E180BAC}" srcOrd="2" destOrd="0" presId="urn:microsoft.com/office/officeart/2005/8/layout/hChevron3"/>
    <dgm:cxn modelId="{0705C45C-81DC-4E2B-AE84-4B7D8374B868}" type="presParOf" srcId="{37FAFB09-B4CC-43D3-9D38-31C03C5D258D}" destId="{FA946FA6-0DC9-4A41-A9F5-6B43538C57FE}" srcOrd="3" destOrd="0" presId="urn:microsoft.com/office/officeart/2005/8/layout/hChevron3"/>
    <dgm:cxn modelId="{517FAE34-0188-46E1-A79B-D5FB170C2DC2}" type="presParOf" srcId="{37FAFB09-B4CC-43D3-9D38-31C03C5D258D}" destId="{EE8A3279-391B-41CD-A4ED-27D5F474CE81}" srcOrd="4" destOrd="0" presId="urn:microsoft.com/office/officeart/2005/8/layout/hChevron3"/>
    <dgm:cxn modelId="{63A2C971-62B2-4EA2-9ED6-2EB53913EF70}" type="presParOf" srcId="{37FAFB09-B4CC-43D3-9D38-31C03C5D258D}" destId="{1E60D86B-0527-40B2-92A5-C69DF4F6A2BE}" srcOrd="5" destOrd="0" presId="urn:microsoft.com/office/officeart/2005/8/layout/hChevron3"/>
    <dgm:cxn modelId="{85A4AD69-FA02-49FB-BDE3-9BAAC9E602A7}" type="presParOf" srcId="{37FAFB09-B4CC-43D3-9D38-31C03C5D258D}" destId="{1CB68036-F8C8-4315-A51D-AAE73CDE7E2F}" srcOrd="6" destOrd="0" presId="urn:microsoft.com/office/officeart/2005/8/layout/hChevron3"/>
    <dgm:cxn modelId="{4BA15A90-2F50-4EEA-AE5B-F7FD5ED91384}" type="presParOf" srcId="{37FAFB09-B4CC-43D3-9D38-31C03C5D258D}" destId="{49C8264D-C2ED-4D13-ACCB-93218C3CE869}" srcOrd="7" destOrd="0" presId="urn:microsoft.com/office/officeart/2005/8/layout/hChevron3"/>
    <dgm:cxn modelId="{EFD330F0-1F6B-430D-9FFD-BA0C5800AF67}" type="presParOf" srcId="{37FAFB09-B4CC-43D3-9D38-31C03C5D258D}" destId="{303D5111-E18E-48FD-90E0-822F9F83D89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CFBEF-5A92-4524-9102-82B27BA73F3D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071B8D55-24BF-4812-BA3D-FAC90F5F627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AE8C0A5B-E1FD-413D-BDD1-D6BBDC0F41F8}" type="par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34F4011-0881-4218-BC11-8B91023419BD}" type="sibTrans" cxnId="{C594F569-0FA4-430B-991F-A77F0E77859C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50AD0F-CCD3-46E3-81DE-7F0CFF04211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C2F0BE2-651A-4C83-A5A6-E6BFEF489264}" type="par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EF0C5FDB-6172-472D-BCBE-034731A1F4BD}" type="sibTrans" cxnId="{E7376374-530F-463F-88AD-6EC9A166E068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800A41D-BCC5-44CD-B1B7-53BD96F85C79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C2AD493-FD2D-4C6F-93AA-F71938D0A878}" type="par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8BBE57B-01EE-4CEF-A2EA-8513FDA77DBD}" type="sibTrans" cxnId="{BBF86548-7A4D-495F-B691-CB7F2BBBD067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DFFD1F6A-3E4E-4772-9C27-3E4DF4B4D635}">
      <dgm:prSet phldrT="[Text]" custT="1"/>
      <dgm:spPr/>
      <dgm:t>
        <a:bodyPr/>
        <a:lstStyle/>
        <a:p>
          <a:r>
            <a:rPr lang="en-US" sz="1600" b="1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629E00ED-561B-49D8-8542-59097C30A4CA}" type="par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6FA4876F-16AA-470A-A27F-221D764437B0}" type="sibTrans" cxnId="{81D14D8F-0821-4217-BABE-74D7A04FE235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A2967386-DB1B-4848-BC23-B7173BFE97A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8115D1E3-64E5-4093-B305-370293F80A5B}" type="par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1A6C0CFA-30FF-41B1-90AD-83D263598BA3}" type="sibTrans" cxnId="{6CDC3377-A552-4B9A-BE17-83FBC1943A6B}">
      <dgm:prSet/>
      <dgm:spPr/>
      <dgm:t>
        <a:bodyPr/>
        <a:lstStyle/>
        <a:p>
          <a:endParaRPr lang="en-US" sz="2800" b="1">
            <a:solidFill>
              <a:schemeClr val="accent6">
                <a:lumMod val="50000"/>
              </a:schemeClr>
            </a:solidFill>
          </a:endParaRPr>
        </a:p>
      </dgm:t>
    </dgm:pt>
    <dgm:pt modelId="{37FAFB09-B4CC-43D3-9D38-31C03C5D258D}" type="pres">
      <dgm:prSet presAssocID="{BB2CFBEF-5A92-4524-9102-82B27BA73F3D}" presName="Name0" presStyleCnt="0">
        <dgm:presLayoutVars>
          <dgm:dir/>
          <dgm:resizeHandles val="exact"/>
        </dgm:presLayoutVars>
      </dgm:prSet>
      <dgm:spPr/>
    </dgm:pt>
    <dgm:pt modelId="{CAFAC262-DEA8-4840-8A2D-08C6D47CA1C1}" type="pres">
      <dgm:prSet presAssocID="{071B8D55-24BF-4812-BA3D-FAC90F5F6279}" presName="parTxOnly" presStyleLbl="node1" presStyleIdx="0" presStyleCnt="5" custLinFactY="-46793" custLinFactNeighborX="438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B7E58-B8B0-44F6-8DF7-0017FA2BEB5F}" type="pres">
      <dgm:prSet presAssocID="{A34F4011-0881-4218-BC11-8B91023419BD}" presName="parSpace" presStyleCnt="0"/>
      <dgm:spPr/>
    </dgm:pt>
    <dgm:pt modelId="{4E2FD9F9-8791-4E6B-A0D3-3EDC6E180BAC}" type="pres">
      <dgm:prSet presAssocID="{6F50AD0F-CCD3-46E3-81DE-7F0CFF042110}" presName="parTxOnly" presStyleLbl="node1" presStyleIdx="1" presStyleCnt="5" custLinFactY="-46793" custLinFactNeighborX="486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46FA6-0DC9-4A41-A9F5-6B43538C57FE}" type="pres">
      <dgm:prSet presAssocID="{EF0C5FDB-6172-472D-BCBE-034731A1F4BD}" presName="parSpace" presStyleCnt="0"/>
      <dgm:spPr/>
    </dgm:pt>
    <dgm:pt modelId="{EE8A3279-391B-41CD-A4ED-27D5F474CE81}" type="pres">
      <dgm:prSet presAssocID="{1800A41D-BCC5-44CD-B1B7-53BD96F85C79}" presName="parTxOnly" presStyleLbl="node1" presStyleIdx="2" presStyleCnt="5" custLinFactY="-46793" custLinFactNeighborX="534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D86B-0527-40B2-92A5-C69DF4F6A2BE}" type="pres">
      <dgm:prSet presAssocID="{A8BBE57B-01EE-4CEF-A2EA-8513FDA77DBD}" presName="parSpace" presStyleCnt="0"/>
      <dgm:spPr/>
    </dgm:pt>
    <dgm:pt modelId="{1CB68036-F8C8-4315-A51D-AAE73CDE7E2F}" type="pres">
      <dgm:prSet presAssocID="{DFFD1F6A-3E4E-4772-9C27-3E4DF4B4D635}" presName="parTxOnly" presStyleLbl="node1" presStyleIdx="3" presStyleCnt="5" custScaleX="121320" custLinFactY="-46793" custLinFactNeighborX="583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8264D-C2ED-4D13-ACCB-93218C3CE869}" type="pres">
      <dgm:prSet presAssocID="{6FA4876F-16AA-470A-A27F-221D764437B0}" presName="parSpace" presStyleCnt="0"/>
      <dgm:spPr/>
    </dgm:pt>
    <dgm:pt modelId="{303D5111-E18E-48FD-90E0-822F9F83D897}" type="pres">
      <dgm:prSet presAssocID="{A2967386-DB1B-4848-BC23-B7173BFE97A3}" presName="parTxOnly" presStyleLbl="node1" presStyleIdx="4" presStyleCnt="5" custLinFactY="-46793" custLinFactNeighborX="465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D86BC-A794-44C4-83B6-E3B94A6EF29F}" type="presOf" srcId="{BB2CFBEF-5A92-4524-9102-82B27BA73F3D}" destId="{37FAFB09-B4CC-43D3-9D38-31C03C5D258D}" srcOrd="0" destOrd="0" presId="urn:microsoft.com/office/officeart/2005/8/layout/hChevron3"/>
    <dgm:cxn modelId="{A3F94E4B-C5F5-4132-A694-8A9981535042}" type="presOf" srcId="{071B8D55-24BF-4812-BA3D-FAC90F5F6279}" destId="{CAFAC262-DEA8-4840-8A2D-08C6D47CA1C1}" srcOrd="0" destOrd="0" presId="urn:microsoft.com/office/officeart/2005/8/layout/hChevron3"/>
    <dgm:cxn modelId="{19BDC41F-0E21-4F47-99ED-7B7BF4DBC81C}" type="presOf" srcId="{6F50AD0F-CCD3-46E3-81DE-7F0CFF042110}" destId="{4E2FD9F9-8791-4E6B-A0D3-3EDC6E180BAC}" srcOrd="0" destOrd="0" presId="urn:microsoft.com/office/officeart/2005/8/layout/hChevron3"/>
    <dgm:cxn modelId="{6CDC3377-A552-4B9A-BE17-83FBC1943A6B}" srcId="{BB2CFBEF-5A92-4524-9102-82B27BA73F3D}" destId="{A2967386-DB1B-4848-BC23-B7173BFE97A3}" srcOrd="4" destOrd="0" parTransId="{8115D1E3-64E5-4093-B305-370293F80A5B}" sibTransId="{1A6C0CFA-30FF-41B1-90AD-83D263598BA3}"/>
    <dgm:cxn modelId="{E7376374-530F-463F-88AD-6EC9A166E068}" srcId="{BB2CFBEF-5A92-4524-9102-82B27BA73F3D}" destId="{6F50AD0F-CCD3-46E3-81DE-7F0CFF042110}" srcOrd="1" destOrd="0" parTransId="{CC2F0BE2-651A-4C83-A5A6-E6BFEF489264}" sibTransId="{EF0C5FDB-6172-472D-BCBE-034731A1F4BD}"/>
    <dgm:cxn modelId="{81D14D8F-0821-4217-BABE-74D7A04FE235}" srcId="{BB2CFBEF-5A92-4524-9102-82B27BA73F3D}" destId="{DFFD1F6A-3E4E-4772-9C27-3E4DF4B4D635}" srcOrd="3" destOrd="0" parTransId="{629E00ED-561B-49D8-8542-59097C30A4CA}" sibTransId="{6FA4876F-16AA-470A-A27F-221D764437B0}"/>
    <dgm:cxn modelId="{C594F569-0FA4-430B-991F-A77F0E77859C}" srcId="{BB2CFBEF-5A92-4524-9102-82B27BA73F3D}" destId="{071B8D55-24BF-4812-BA3D-FAC90F5F6279}" srcOrd="0" destOrd="0" parTransId="{AE8C0A5B-E1FD-413D-BDD1-D6BBDC0F41F8}" sibTransId="{A34F4011-0881-4218-BC11-8B91023419BD}"/>
    <dgm:cxn modelId="{BBF86548-7A4D-495F-B691-CB7F2BBBD067}" srcId="{BB2CFBEF-5A92-4524-9102-82B27BA73F3D}" destId="{1800A41D-BCC5-44CD-B1B7-53BD96F85C79}" srcOrd="2" destOrd="0" parTransId="{5C2AD493-FD2D-4C6F-93AA-F71938D0A878}" sibTransId="{A8BBE57B-01EE-4CEF-A2EA-8513FDA77DBD}"/>
    <dgm:cxn modelId="{4242FA4C-7EAC-493F-A22B-DFE3029E7DE6}" type="presOf" srcId="{1800A41D-BCC5-44CD-B1B7-53BD96F85C79}" destId="{EE8A3279-391B-41CD-A4ED-27D5F474CE81}" srcOrd="0" destOrd="0" presId="urn:microsoft.com/office/officeart/2005/8/layout/hChevron3"/>
    <dgm:cxn modelId="{858FAF03-4CF1-4299-B8A6-3408B19B54C0}" type="presOf" srcId="{A2967386-DB1B-4848-BC23-B7173BFE97A3}" destId="{303D5111-E18E-48FD-90E0-822F9F83D897}" srcOrd="0" destOrd="0" presId="urn:microsoft.com/office/officeart/2005/8/layout/hChevron3"/>
    <dgm:cxn modelId="{2794864A-BA68-451A-9673-E581F196DE53}" type="presOf" srcId="{DFFD1F6A-3E4E-4772-9C27-3E4DF4B4D635}" destId="{1CB68036-F8C8-4315-A51D-AAE73CDE7E2F}" srcOrd="0" destOrd="0" presId="urn:microsoft.com/office/officeart/2005/8/layout/hChevron3"/>
    <dgm:cxn modelId="{96801717-7B5A-47B9-B41C-48D2B77FC9C3}" type="presParOf" srcId="{37FAFB09-B4CC-43D3-9D38-31C03C5D258D}" destId="{CAFAC262-DEA8-4840-8A2D-08C6D47CA1C1}" srcOrd="0" destOrd="0" presId="urn:microsoft.com/office/officeart/2005/8/layout/hChevron3"/>
    <dgm:cxn modelId="{B6687FDD-D162-48B3-B5F7-D6881B9FB265}" type="presParOf" srcId="{37FAFB09-B4CC-43D3-9D38-31C03C5D258D}" destId="{D04B7E58-B8B0-44F6-8DF7-0017FA2BEB5F}" srcOrd="1" destOrd="0" presId="urn:microsoft.com/office/officeart/2005/8/layout/hChevron3"/>
    <dgm:cxn modelId="{19E8BA62-BB6B-439A-A09D-03B507502100}" type="presParOf" srcId="{37FAFB09-B4CC-43D3-9D38-31C03C5D258D}" destId="{4E2FD9F9-8791-4E6B-A0D3-3EDC6E180BAC}" srcOrd="2" destOrd="0" presId="urn:microsoft.com/office/officeart/2005/8/layout/hChevron3"/>
    <dgm:cxn modelId="{7B072688-DE57-4D65-BC18-E25C2C5B6F8E}" type="presParOf" srcId="{37FAFB09-B4CC-43D3-9D38-31C03C5D258D}" destId="{FA946FA6-0DC9-4A41-A9F5-6B43538C57FE}" srcOrd="3" destOrd="0" presId="urn:microsoft.com/office/officeart/2005/8/layout/hChevron3"/>
    <dgm:cxn modelId="{4B2B003D-79D0-4E16-B3F6-D18655E14B1B}" type="presParOf" srcId="{37FAFB09-B4CC-43D3-9D38-31C03C5D258D}" destId="{EE8A3279-391B-41CD-A4ED-27D5F474CE81}" srcOrd="4" destOrd="0" presId="urn:microsoft.com/office/officeart/2005/8/layout/hChevron3"/>
    <dgm:cxn modelId="{8E81F1C9-79ED-44FF-97CF-E4CDD9495C15}" type="presParOf" srcId="{37FAFB09-B4CC-43D3-9D38-31C03C5D258D}" destId="{1E60D86B-0527-40B2-92A5-C69DF4F6A2BE}" srcOrd="5" destOrd="0" presId="urn:microsoft.com/office/officeart/2005/8/layout/hChevron3"/>
    <dgm:cxn modelId="{40782361-4B75-4FFE-B22C-667E036960EE}" type="presParOf" srcId="{37FAFB09-B4CC-43D3-9D38-31C03C5D258D}" destId="{1CB68036-F8C8-4315-A51D-AAE73CDE7E2F}" srcOrd="6" destOrd="0" presId="urn:microsoft.com/office/officeart/2005/8/layout/hChevron3"/>
    <dgm:cxn modelId="{DA71BDF9-EFC3-4686-94CF-71EB0B434F51}" type="presParOf" srcId="{37FAFB09-B4CC-43D3-9D38-31C03C5D258D}" destId="{49C8264D-C2ED-4D13-ACCB-93218C3CE869}" srcOrd="7" destOrd="0" presId="urn:microsoft.com/office/officeart/2005/8/layout/hChevron3"/>
    <dgm:cxn modelId="{CD54DB93-64B1-49C4-8B71-6901A804E3B7}" type="presParOf" srcId="{37FAFB09-B4CC-43D3-9D38-31C03C5D258D}" destId="{303D5111-E18E-48FD-90E0-822F9F83D89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C262-DEA8-4840-8A2D-08C6D47CA1C1}">
      <dsp:nvSpPr>
        <dsp:cNvPr id="0" name=""/>
        <dsp:cNvSpPr/>
      </dsp:nvSpPr>
      <dsp:spPr>
        <a:xfrm>
          <a:off x="164460" y="51919"/>
          <a:ext cx="1870087" cy="74803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460" y="51919"/>
        <a:ext cx="1683078" cy="748035"/>
      </dsp:txXfrm>
    </dsp:sp>
    <dsp:sp modelId="{4E2FD9F9-8791-4E6B-A0D3-3EDC6E180BAC}">
      <dsp:nvSpPr>
        <dsp:cNvPr id="0" name=""/>
        <dsp:cNvSpPr/>
      </dsp:nvSpPr>
      <dsp:spPr>
        <a:xfrm>
          <a:off x="1678603" y="51919"/>
          <a:ext cx="1870087" cy="748035"/>
        </a:xfrm>
        <a:prstGeom prst="chevron">
          <a:avLst/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835281"/>
              <a:satOff val="8098"/>
              <a:lumOff val="-137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52621" y="51919"/>
        <a:ext cx="1122052" cy="748035"/>
      </dsp:txXfrm>
    </dsp:sp>
    <dsp:sp modelId="{EE8A3279-391B-41CD-A4ED-27D5F474CE81}">
      <dsp:nvSpPr>
        <dsp:cNvPr id="0" name=""/>
        <dsp:cNvSpPr/>
      </dsp:nvSpPr>
      <dsp:spPr>
        <a:xfrm>
          <a:off x="3192745" y="51919"/>
          <a:ext cx="1870087" cy="748035"/>
        </a:xfrm>
        <a:prstGeom prst="chevron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3670562"/>
              <a:satOff val="16196"/>
              <a:lumOff val="-274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566763" y="51919"/>
        <a:ext cx="1122052" cy="748035"/>
      </dsp:txXfrm>
    </dsp:sp>
    <dsp:sp modelId="{1CB68036-F8C8-4315-A51D-AAE73CDE7E2F}">
      <dsp:nvSpPr>
        <dsp:cNvPr id="0" name=""/>
        <dsp:cNvSpPr/>
      </dsp:nvSpPr>
      <dsp:spPr>
        <a:xfrm>
          <a:off x="4706888" y="51919"/>
          <a:ext cx="2268790" cy="748035"/>
        </a:xfrm>
        <a:prstGeom prst="chevron">
          <a:avLst/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505844"/>
              <a:satOff val="24295"/>
              <a:lumOff val="-411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80906" y="51919"/>
        <a:ext cx="1520755" cy="748035"/>
      </dsp:txXfrm>
    </dsp:sp>
    <dsp:sp modelId="{303D5111-E18E-48FD-90E0-822F9F83D897}">
      <dsp:nvSpPr>
        <dsp:cNvPr id="0" name=""/>
        <dsp:cNvSpPr/>
      </dsp:nvSpPr>
      <dsp:spPr>
        <a:xfrm>
          <a:off x="6384093" y="51919"/>
          <a:ext cx="1870087" cy="748035"/>
        </a:xfrm>
        <a:prstGeom prst="chevron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758111" y="51919"/>
        <a:ext cx="1122052" cy="748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C262-DEA8-4840-8A2D-08C6D47CA1C1}">
      <dsp:nvSpPr>
        <dsp:cNvPr id="0" name=""/>
        <dsp:cNvSpPr/>
      </dsp:nvSpPr>
      <dsp:spPr>
        <a:xfrm>
          <a:off x="164460" y="51919"/>
          <a:ext cx="1870087" cy="74803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460" y="51919"/>
        <a:ext cx="1683078" cy="748035"/>
      </dsp:txXfrm>
    </dsp:sp>
    <dsp:sp modelId="{4E2FD9F9-8791-4E6B-A0D3-3EDC6E180BAC}">
      <dsp:nvSpPr>
        <dsp:cNvPr id="0" name=""/>
        <dsp:cNvSpPr/>
      </dsp:nvSpPr>
      <dsp:spPr>
        <a:xfrm>
          <a:off x="1678603" y="51919"/>
          <a:ext cx="1870087" cy="748035"/>
        </a:xfrm>
        <a:prstGeom prst="chevron">
          <a:avLst/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835281"/>
              <a:satOff val="8098"/>
              <a:lumOff val="-137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52621" y="51919"/>
        <a:ext cx="1122052" cy="748035"/>
      </dsp:txXfrm>
    </dsp:sp>
    <dsp:sp modelId="{EE8A3279-391B-41CD-A4ED-27D5F474CE81}">
      <dsp:nvSpPr>
        <dsp:cNvPr id="0" name=""/>
        <dsp:cNvSpPr/>
      </dsp:nvSpPr>
      <dsp:spPr>
        <a:xfrm>
          <a:off x="3192745" y="51919"/>
          <a:ext cx="1870087" cy="748035"/>
        </a:xfrm>
        <a:prstGeom prst="chevron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3670562"/>
              <a:satOff val="16196"/>
              <a:lumOff val="-274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566763" y="51919"/>
        <a:ext cx="1122052" cy="748035"/>
      </dsp:txXfrm>
    </dsp:sp>
    <dsp:sp modelId="{1CB68036-F8C8-4315-A51D-AAE73CDE7E2F}">
      <dsp:nvSpPr>
        <dsp:cNvPr id="0" name=""/>
        <dsp:cNvSpPr/>
      </dsp:nvSpPr>
      <dsp:spPr>
        <a:xfrm>
          <a:off x="4706888" y="51919"/>
          <a:ext cx="2268790" cy="748035"/>
        </a:xfrm>
        <a:prstGeom prst="chevron">
          <a:avLst/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505844"/>
              <a:satOff val="24295"/>
              <a:lumOff val="-411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80906" y="51919"/>
        <a:ext cx="1520755" cy="748035"/>
      </dsp:txXfrm>
    </dsp:sp>
    <dsp:sp modelId="{303D5111-E18E-48FD-90E0-822F9F83D897}">
      <dsp:nvSpPr>
        <dsp:cNvPr id="0" name=""/>
        <dsp:cNvSpPr/>
      </dsp:nvSpPr>
      <dsp:spPr>
        <a:xfrm>
          <a:off x="6384093" y="51919"/>
          <a:ext cx="1870087" cy="748035"/>
        </a:xfrm>
        <a:prstGeom prst="chevron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758111" y="51919"/>
        <a:ext cx="1122052" cy="748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C262-DEA8-4840-8A2D-08C6D47CA1C1}">
      <dsp:nvSpPr>
        <dsp:cNvPr id="0" name=""/>
        <dsp:cNvSpPr/>
      </dsp:nvSpPr>
      <dsp:spPr>
        <a:xfrm>
          <a:off x="164460" y="51919"/>
          <a:ext cx="1870087" cy="74803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Exploration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460" y="51919"/>
        <a:ext cx="1683078" cy="748035"/>
      </dsp:txXfrm>
    </dsp:sp>
    <dsp:sp modelId="{4E2FD9F9-8791-4E6B-A0D3-3EDC6E180BAC}">
      <dsp:nvSpPr>
        <dsp:cNvPr id="0" name=""/>
        <dsp:cNvSpPr/>
      </dsp:nvSpPr>
      <dsp:spPr>
        <a:xfrm>
          <a:off x="1678603" y="51919"/>
          <a:ext cx="1870087" cy="748035"/>
        </a:xfrm>
        <a:prstGeom prst="chevron">
          <a:avLst/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835281"/>
              <a:satOff val="8098"/>
              <a:lumOff val="-137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Production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52621" y="51919"/>
        <a:ext cx="1122052" cy="748035"/>
      </dsp:txXfrm>
    </dsp:sp>
    <dsp:sp modelId="{EE8A3279-391B-41CD-A4ED-27D5F474CE81}">
      <dsp:nvSpPr>
        <dsp:cNvPr id="0" name=""/>
        <dsp:cNvSpPr/>
      </dsp:nvSpPr>
      <dsp:spPr>
        <a:xfrm>
          <a:off x="3192745" y="51919"/>
          <a:ext cx="1870087" cy="748035"/>
        </a:xfrm>
        <a:prstGeom prst="chevron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3670562"/>
              <a:satOff val="16196"/>
              <a:lumOff val="-274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Processing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566763" y="51919"/>
        <a:ext cx="1122052" cy="748035"/>
      </dsp:txXfrm>
    </dsp:sp>
    <dsp:sp modelId="{1CB68036-F8C8-4315-A51D-AAE73CDE7E2F}">
      <dsp:nvSpPr>
        <dsp:cNvPr id="0" name=""/>
        <dsp:cNvSpPr/>
      </dsp:nvSpPr>
      <dsp:spPr>
        <a:xfrm>
          <a:off x="4706888" y="51919"/>
          <a:ext cx="2268790" cy="748035"/>
        </a:xfrm>
        <a:prstGeom prst="chevron">
          <a:avLst/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5505844"/>
              <a:satOff val="24295"/>
              <a:lumOff val="-411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accent6">
                  <a:lumMod val="50000"/>
                </a:schemeClr>
              </a:solidFill>
            </a:rPr>
            <a:t>Transportation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80906" y="51919"/>
        <a:ext cx="1520755" cy="748035"/>
      </dsp:txXfrm>
    </dsp:sp>
    <dsp:sp modelId="{303D5111-E18E-48FD-90E0-822F9F83D897}">
      <dsp:nvSpPr>
        <dsp:cNvPr id="0" name=""/>
        <dsp:cNvSpPr/>
      </dsp:nvSpPr>
      <dsp:spPr>
        <a:xfrm>
          <a:off x="6384093" y="51919"/>
          <a:ext cx="1870087" cy="748035"/>
        </a:xfrm>
        <a:prstGeom prst="chevron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50000"/>
                </a:schemeClr>
              </a:solidFill>
            </a:rPr>
            <a:t>Refining &amp; Retail</a:t>
          </a:r>
          <a:endParaRPr lang="en-US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758111" y="51919"/>
        <a:ext cx="1122052" cy="74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BF6A-BC32-494C-9C69-E635392595F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CD44A-7895-4358-A61C-AE78B5BA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fire_Ener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fire_Energ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fire_Energ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ADTmdTyrF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http://en.wikipedia.org/wiki/Profire_Energy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of operators, independent</a:t>
            </a:r>
            <a:r>
              <a:rPr lang="en-US" baseline="0" dirty="0" smtClean="0"/>
              <a:t> E&amp;P companies, service providers- and possible careers for </a:t>
            </a:r>
            <a:r>
              <a:rPr lang="en-US" baseline="0" dirty="0" err="1" smtClean="0"/>
              <a:t>mbas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of operators, independent</a:t>
            </a:r>
            <a:r>
              <a:rPr lang="en-US" baseline="0" dirty="0" smtClean="0"/>
              <a:t> E&amp;P companies, service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http://en.wikipedia.org/wiki/Profire_Energy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http://en.wikipedia.org/wiki/Profire_Energy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http://www.youtube.com/watch?v=oADTmdTyrFU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Unconventional plays- </a:t>
            </a:r>
          </a:p>
          <a:p>
            <a:pPr lvl="1"/>
            <a:r>
              <a:rPr lang="en-US" dirty="0" smtClean="0"/>
              <a:t>Heavy Oil</a:t>
            </a:r>
          </a:p>
          <a:p>
            <a:pPr lvl="1"/>
            <a:r>
              <a:rPr lang="en-US" dirty="0" smtClean="0"/>
              <a:t>Coalbed Methane</a:t>
            </a:r>
          </a:p>
          <a:p>
            <a:pPr lvl="1"/>
            <a:r>
              <a:rPr lang="en-US" dirty="0" smtClean="0"/>
              <a:t>Shale Gas</a:t>
            </a:r>
          </a:p>
          <a:p>
            <a:pPr lvl="1"/>
            <a:r>
              <a:rPr lang="en-US" dirty="0" smtClean="0"/>
              <a:t>Oil Shale</a:t>
            </a:r>
          </a:p>
          <a:p>
            <a:pPr lvl="1"/>
            <a:r>
              <a:rPr lang="en-US" dirty="0" smtClean="0"/>
              <a:t>Gas Hydrates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0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of operators, independent</a:t>
            </a:r>
            <a:r>
              <a:rPr lang="en-US" baseline="0" dirty="0" smtClean="0"/>
              <a:t> E&amp;P companies, service providers- and possible careers for </a:t>
            </a:r>
            <a:r>
              <a:rPr lang="en-US" baseline="0" dirty="0" err="1" smtClean="0"/>
              <a:t>mbas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of operators, independent</a:t>
            </a:r>
            <a:r>
              <a:rPr lang="en-US" baseline="0" dirty="0" smtClean="0"/>
              <a:t> E&amp;P companies, service providers- and possible careers for </a:t>
            </a:r>
            <a:r>
              <a:rPr lang="en-US" baseline="0" dirty="0" err="1" smtClean="0"/>
              <a:t>mbas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44A-7895-4358-A61C-AE78B5BA6AF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2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U9iCdMPsOckqiM&amp;tbnid=5e4e-uy6xNnSdM:&amp;ved=0CAUQjRw&amp;url=http://www.dice.com/jobsearch/company/DiceId_10169261/10169261&amp;ei=JT_iU5HLIYv9oAT-0YLIBA&amp;bvm=bv.72197243,d.cGU&amp;psig=AFQjCNELOlWZzUkFcPIq-jaTo1HT-kXBKQ&amp;ust=1407422623960301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http://www.google.com/url?sa=i&amp;source=images&amp;cd=&amp;cad=rja&amp;uact=8&amp;docid=-FvyTLVwuX8HGM&amp;tbnid=yjPPVEnFgn_P3M&amp;ved=0CAgQjRw&amp;url=http://en.wikipedia.org/wiki/File:Energy_transfer_logo.png&amp;ei=OUPiU_jyHoL5oAT804CAAw&amp;psig=AFQjCNEfx9UCuMwYIVUpyM35aH4L99342A&amp;ust=1407423673598985" TargetMode="External"/><Relationship Id="rId3" Type="http://schemas.openxmlformats.org/officeDocument/2006/relationships/image" Target="../media/image19.png"/><Relationship Id="rId21" Type="http://schemas.openxmlformats.org/officeDocument/2006/relationships/image" Target="../media/image28.jpeg"/><Relationship Id="rId7" Type="http://schemas.openxmlformats.org/officeDocument/2006/relationships/image" Target="../media/image21.jpeg"/><Relationship Id="rId12" Type="http://schemas.openxmlformats.org/officeDocument/2006/relationships/hyperlink" Target="http://www.google.com/url?sa=i&amp;rct=j&amp;q=&amp;esrc=s&amp;frm=1&amp;source=images&amp;cd=&amp;cad=rja&amp;uact=8&amp;docid=diTUIYgF9PTf9M&amp;tbnid=Bb5XE81RaB324M:&amp;ved=0CAUQjRw&amp;url=http://www.wkrb13.com/markets/316866/cheniere-energy-partners-stock-rating-reaffirmed-by-credit-suisse-cqp/&amp;ei=lEjiU_abCKri8gGb5IG4BQ&amp;bvm=bv.72197243,d.cGU&amp;psig=AFQjCNHejWL9ND1dOe8wNvAHjIjrKyCDCQ&amp;ust=1407425040807180" TargetMode="External"/><Relationship Id="rId17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uact=8&amp;docid=Q6C305eKp1LFqM&amp;tbnid=aSdEYil5rY2osM:&amp;ved=0CAUQjRw&amp;url=http://en.wikipedia.org/wiki/File:Kinder-morgan-logo.PNG&amp;ei=hUDiU53GDYbtoASB1IGQAg&amp;bvm=bv.72197243,d.cGU&amp;psig=AFQjCNEGfyud6VUEKtxlV7odvDE3ubFx0w&amp;ust=1407422959240824" TargetMode="External"/><Relationship Id="rId16" Type="http://schemas.openxmlformats.org/officeDocument/2006/relationships/hyperlink" Target="http://www.google.com/url?sa=i&amp;source=images&amp;cd=&amp;cad=rja&amp;uact=8&amp;docid=IUua6nonU_STcM&amp;tbnid=ly65xVqrUtcnlM&amp;ved=0CAgQjRw&amp;url=http://www.matcor.com/blog/spectra-energy-pipeline/&amp;ei=pEDiU4OBKYShogSYtoKACQ&amp;psig=AFQjCNFSSqs97rr1jKjKlM_xvkv7DO82eA&amp;ust=1407423012764727" TargetMode="External"/><Relationship Id="rId20" Type="http://schemas.openxmlformats.org/officeDocument/2006/relationships/hyperlink" Target="http://www.google.com/url?sa=i&amp;rct=j&amp;q=&amp;esrc=s&amp;frm=1&amp;source=images&amp;cd=&amp;cad=rja&amp;uact=8&amp;docid=ieUgBxmGWWvoDM&amp;tbnid=uYVjQ47UAVNUQM:&amp;ved=0CAUQjRw&amp;url=http://www.wkrb13.com/markets/306817/rbc-capital-increases-dcp-midstream-partners-price-target-to-58-00-dpm/&amp;ei=TUXiU9yaB474oAS-yIK4Bg&amp;bvm=bv.72197243,d.cGU&amp;psig=AFQjCNHoN-egC-0c5t-XkJNIOutuFF3Yxg&amp;ust=14074241944670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uact=8&amp;docid=K1n8L2o5z91zkM&amp;tbnid=9T13b9CWhBrX3M&amp;ved=0CAgQjRw&amp;url=http://co.williams.com/williams/news-media/logo-gallery/&amp;ei=g0PiU5rsEpfYoASAlYKYBA&amp;psig=AFQjCNHVcWbSM7gNDgu4XJ3XC6SM2_xReg&amp;ust=1407423747422981" TargetMode="External"/><Relationship Id="rId11" Type="http://schemas.openxmlformats.org/officeDocument/2006/relationships/image" Target="../media/image23.jpeg"/><Relationship Id="rId24" Type="http://schemas.openxmlformats.org/officeDocument/2006/relationships/image" Target="../media/image30.jpg"/><Relationship Id="rId5" Type="http://schemas.openxmlformats.org/officeDocument/2006/relationships/image" Target="../media/image20.jpeg"/><Relationship Id="rId15" Type="http://schemas.openxmlformats.org/officeDocument/2006/relationships/image" Target="../media/image25.gif"/><Relationship Id="rId23" Type="http://schemas.openxmlformats.org/officeDocument/2006/relationships/image" Target="../media/image29.gif"/><Relationship Id="rId10" Type="http://schemas.openxmlformats.org/officeDocument/2006/relationships/hyperlink" Target="http://www.google.com/url?sa=i&amp;rct=j&amp;q=&amp;esrc=s&amp;frm=1&amp;source=images&amp;cd=&amp;cad=rja&amp;uact=8&amp;docid=dtTZ1ZtHJM8RiM&amp;tbnid=vXW6Mzmh5B7b-M:&amp;ved=0CAUQjRw&amp;url=http://www.ingaa.org/Members/774.aspx&amp;ei=gkLiU4GIFpLgoASU0oCoCQ&amp;bvm=bv.72197243,d.cGU&amp;psig=AFQjCNHH6Jtc0pI9KcHCCo8_34qOPYkh2A&amp;ust=1407423487883276" TargetMode="External"/><Relationship Id="rId19" Type="http://schemas.openxmlformats.org/officeDocument/2006/relationships/image" Target="../media/image27.png"/><Relationship Id="rId4" Type="http://schemas.openxmlformats.org/officeDocument/2006/relationships/hyperlink" Target="http://www.google.com/url?sa=i&amp;rct=j&amp;q=&amp;esrc=s&amp;frm=1&amp;source=images&amp;cd=&amp;cad=rja&amp;uact=8&amp;docid=DYzzU3pFW93eRM&amp;tbnid=rNgtTiMLpSYGuM:&amp;ved=0CAUQjRw&amp;url=http://www.wkrb13.com/markets/346543/transcanada-price-target-raised-to-c61-00-at-rbc-capital-trp/&amp;ei=9kLiU_GBJ4ffoATc4YH4Dg&amp;bvm=bv.72197243,d.cGU&amp;psig=AFQjCNE7deE4c3_9idWxe4ZH1GmmQ18Zfg&amp;ust=1407423588672351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www.google.com/url?sa=i&amp;rct=j&amp;q=&amp;esrc=s&amp;frm=1&amp;source=images&amp;cd=&amp;cad=rja&amp;uact=8&amp;docid=cAq1Woyk6RKh5M&amp;tbnid=WKpqANAS5AsHsM:&amp;ved=0CAUQjRw&amp;url=http://www.insidermonkey.com/blog/hedge-funds-are-selling-plains-all-american-pipeline-l-p-paa-244838/&amp;ei=mT_iU4H6DMnboAT3_oLgDA&amp;bvm=bv.72197243,d.cGU&amp;psig=AFQjCNE6P_0YGFwoAsanMGnefCRsCcxsPQ&amp;ust=1407422742818878" TargetMode="External"/><Relationship Id="rId22" Type="http://schemas.openxmlformats.org/officeDocument/2006/relationships/hyperlink" Target="http://www.google.com/url?sa=i&amp;rct=j&amp;q=&amp;esrc=s&amp;frm=1&amp;source=images&amp;cd=&amp;cad=rja&amp;uact=8&amp;docid=hLqU41l5jZ3FvM&amp;tbnid=2uPFdNxeOtX4HM:&amp;ved=0CAUQjRw&amp;url=http://www.getfilings.com/sec-filings/110414/Targa-Resources-Investments-Inc_S-1.A/&amp;ei=MUHiU_fUJo-8oQSGrYEw&amp;bvm=bv.72197243,d.cGU&amp;psig=AFQjCNGb8P9-FAgQa9xf-SS7DpZO7HFMOw&amp;ust=140742313844272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en.wikipedia.org/wiki/Profire_Energ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7.jp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tiff"/><Relationship Id="rId7" Type="http://schemas.openxmlformats.org/officeDocument/2006/relationships/image" Target="../media/image40.tiff"/><Relationship Id="rId12" Type="http://schemas.openxmlformats.org/officeDocument/2006/relationships/image" Target="../media/image4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11" Type="http://schemas.openxmlformats.org/officeDocument/2006/relationships/image" Target="../media/image44.tiff"/><Relationship Id="rId5" Type="http://schemas.openxmlformats.org/officeDocument/2006/relationships/image" Target="../media/image38.tiff"/><Relationship Id="rId10" Type="http://schemas.openxmlformats.org/officeDocument/2006/relationships/image" Target="../media/image43.tiff"/><Relationship Id="rId4" Type="http://schemas.openxmlformats.org/officeDocument/2006/relationships/image" Target="../media/image37.tiff"/><Relationship Id="rId9" Type="http://schemas.openxmlformats.org/officeDocument/2006/relationships/image" Target="../media/image4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nnwellbooks.com/petroleum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epetro.org/mslib/app/search.do" TargetMode="External"/><Relationship Id="rId3" Type="http://schemas.openxmlformats.org/officeDocument/2006/relationships/hyperlink" Target="http://www.fuelfix.com/" TargetMode="External"/><Relationship Id="rId7" Type="http://schemas.openxmlformats.org/officeDocument/2006/relationships/hyperlink" Target="http://www.ocean-news.com/" TargetMode="External"/><Relationship Id="rId2" Type="http://schemas.openxmlformats.org/officeDocument/2006/relationships/hyperlink" Target="http://www.rigzo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wermag.com/" TargetMode="External"/><Relationship Id="rId5" Type="http://schemas.openxmlformats.org/officeDocument/2006/relationships/hyperlink" Target="http://www.pennenergy.com/" TargetMode="External"/><Relationship Id="rId4" Type="http://schemas.openxmlformats.org/officeDocument/2006/relationships/hyperlink" Target="http://www.decomworld.com/" TargetMode="External"/><Relationship Id="rId9" Type="http://schemas.openxmlformats.org/officeDocument/2006/relationships/hyperlink" Target="http://www.geoart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en.wikipedia.org/wiki/Profire_Energ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1o2AbNJovvE7eM&amp;tbnid=rZhRVfRtCiQDhM:&amp;ved=0CAUQjRw&amp;url=http://economics.rice.edu/WorkArea/linkit.aspx?LinkIdentifier=id&amp;ItemID=465&amp;ei=zokSUo78CamqyAGP2YBQ&amp;bvm=bv.50768961,d.aWc&amp;psig=AFQjCNENXWTrgtlVtp7umW164DGrfWFo0g&amp;ust=1377033029545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en.wikipedia.org/wiki/Profire_Energ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Energy 101: Industry and Recruiting Overview</a:t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858000" cy="9144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September 6, 2016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091913"/>
          </a:xfrm>
        </p:spPr>
        <p:txBody>
          <a:bodyPr/>
          <a:lstStyle/>
          <a:p>
            <a:r>
              <a:rPr lang="en-US" sz="3400" dirty="0" smtClean="0"/>
              <a:t>Processing and Transportation Companies</a:t>
            </a:r>
            <a:endParaRPr lang="en-US" sz="3400" dirty="0"/>
          </a:p>
        </p:txBody>
      </p:sp>
      <p:pic>
        <p:nvPicPr>
          <p:cNvPr id="11" name="Picture 8" descr="http://upload.wikimedia.org/wikipedia/en/9/9f/Kinder-morgan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345" y="5616379"/>
            <a:ext cx="2667001" cy="653004"/>
          </a:xfrm>
          <a:prstGeom prst="rect">
            <a:avLst/>
          </a:prstGeom>
          <a:noFill/>
        </p:spPr>
      </p:pic>
      <p:pic>
        <p:nvPicPr>
          <p:cNvPr id="12" name="Picture 16" descr="http://www.wkrb13.com/logos/transcanada-co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6627" y="4064452"/>
            <a:ext cx="2787227" cy="1117148"/>
          </a:xfrm>
          <a:prstGeom prst="rect">
            <a:avLst/>
          </a:prstGeom>
          <a:noFill/>
        </p:spPr>
      </p:pic>
      <p:pic>
        <p:nvPicPr>
          <p:cNvPr id="13" name="Picture 20" descr="http://williamscom.files.wordpress.com/2012/01/williams_logo_2c_large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817" y="5537789"/>
            <a:ext cx="1524000" cy="810183"/>
          </a:xfrm>
          <a:prstGeom prst="rect">
            <a:avLst/>
          </a:prstGeom>
          <a:noFill/>
        </p:spPr>
      </p:pic>
      <p:pic>
        <p:nvPicPr>
          <p:cNvPr id="14" name="Picture 2" descr="http://assets.dice.com/external/images/empLogos/32a8808237977f96eac2fc0f6ab1c65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701" y="5478328"/>
            <a:ext cx="2209800" cy="770273"/>
          </a:xfrm>
          <a:prstGeom prst="rect">
            <a:avLst/>
          </a:prstGeom>
          <a:noFill/>
        </p:spPr>
      </p:pic>
      <p:pic>
        <p:nvPicPr>
          <p:cNvPr id="15" name="Picture 14" descr="http://www.ingaa.org/File.aspx?id=1431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701" y="4200413"/>
            <a:ext cx="2288499" cy="608266"/>
          </a:xfrm>
          <a:prstGeom prst="rect">
            <a:avLst/>
          </a:prstGeom>
          <a:noFill/>
        </p:spPr>
      </p:pic>
      <p:pic>
        <p:nvPicPr>
          <p:cNvPr id="16" name="Picture 10" descr="http://www.wkrb13.com/logos/cheniere-energy-partners-l-p-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4655" y="3001996"/>
            <a:ext cx="2172545" cy="999116"/>
          </a:xfrm>
          <a:prstGeom prst="rect">
            <a:avLst/>
          </a:prstGeom>
          <a:noFill/>
        </p:spPr>
      </p:pic>
      <p:pic>
        <p:nvPicPr>
          <p:cNvPr id="17" name="Picture 2" descr="http://cdn2.insidermonkey.com/blog/wp-content/uploads/2013/04/g93052mm01i001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538" y="1852663"/>
            <a:ext cx="2286000" cy="705473"/>
          </a:xfrm>
          <a:prstGeom prst="rect">
            <a:avLst/>
          </a:prstGeom>
          <a:noFill/>
        </p:spPr>
      </p:pic>
      <p:pic>
        <p:nvPicPr>
          <p:cNvPr id="18" name="Picture 10" descr="http://www.matcor.com/blog/wp-content/uploads/2013/02/SpectraEnergy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19796" y="3001996"/>
            <a:ext cx="1952043" cy="1042391"/>
          </a:xfrm>
          <a:prstGeom prst="rect">
            <a:avLst/>
          </a:prstGeom>
          <a:noFill/>
        </p:spPr>
      </p:pic>
      <p:pic>
        <p:nvPicPr>
          <p:cNvPr id="19" name="Picture 18" descr="http://upload.wikimedia.org/wikipedia/en/a/a1/Energy_transfer_log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04781" y="1739716"/>
            <a:ext cx="2772419" cy="666989"/>
          </a:xfrm>
          <a:prstGeom prst="rect">
            <a:avLst/>
          </a:prstGeom>
          <a:noFill/>
        </p:spPr>
      </p:pic>
      <p:pic>
        <p:nvPicPr>
          <p:cNvPr id="20" name="Picture 6" descr="http://www.wkrb13.com/logos/dcp-midstream-partners-lp-logo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65864" y="1852663"/>
            <a:ext cx="1659909" cy="824482"/>
          </a:xfrm>
          <a:prstGeom prst="rect">
            <a:avLst/>
          </a:prstGeom>
          <a:noFill/>
        </p:spPr>
      </p:pic>
      <p:pic>
        <p:nvPicPr>
          <p:cNvPr id="21" name="Picture 4" descr="http://www.getfilings.com/sec-filings/110414/Targa-Resources-Investments-Inc_S-1.A/h81084a1h8108410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4701" y="3134344"/>
            <a:ext cx="2209800" cy="6191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4417552"/>
            <a:ext cx="1292140" cy="7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Downstream</a:t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Energy Value Chain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52400" y="1676400"/>
          <a:ext cx="825418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1000" y="2743200"/>
            <a:ext cx="3048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6316" y="2827677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2743200"/>
            <a:ext cx="3200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1110" y="2798742"/>
            <a:ext cx="12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Midstream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2743200"/>
            <a:ext cx="1676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7043" y="2827677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57599"/>
            <a:ext cx="8991602" cy="2255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7448" y="6477000"/>
            <a:ext cx="462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 source: </a:t>
            </a:r>
            <a:r>
              <a:rPr lang="en-US" sz="1400" i="1" dirty="0" smtClean="0">
                <a:hlinkClick r:id="rId9"/>
              </a:rPr>
              <a:t>http</a:t>
            </a:r>
            <a:r>
              <a:rPr lang="en-US" sz="1400" i="1" dirty="0">
                <a:hlinkClick r:id="rId9"/>
              </a:rPr>
              <a:t>://en.wikipedia.org/wiki/Profire_Energy</a:t>
            </a:r>
            <a:r>
              <a:rPr lang="en-US" sz="1400" i="1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6523885" y="1492469"/>
            <a:ext cx="2066067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Downstream?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Downstream is the process of taking unrefined inputs and turning them into finished products ready for consumers</a:t>
            </a:r>
          </a:p>
          <a:p>
            <a:r>
              <a:rPr lang="en-US" dirty="0" smtClean="0"/>
              <a:t>Includes refining, distribution and trading, and petrochemicals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dilectusrecruitmentsolutions.co.uk/wp-content/uploads/2012/10/refin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1" y="2687414"/>
            <a:ext cx="6778884" cy="3865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Companies in the Downstream Space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1713"/>
            <a:ext cx="817444" cy="914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3" y="2025412"/>
            <a:ext cx="914400" cy="914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4" y="3187889"/>
            <a:ext cx="781050" cy="8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6" y="3001218"/>
            <a:ext cx="1052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853" y="1491734"/>
            <a:ext cx="42882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Integrated Oil and Gas Companies (Majors)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3897868"/>
            <a:ext cx="437748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Refiners and Other Downstream Companies</a:t>
            </a:r>
            <a:endParaRPr lang="en-US" b="1" dirty="0"/>
          </a:p>
        </p:txBody>
      </p:sp>
      <p:pic>
        <p:nvPicPr>
          <p:cNvPr id="2050" name="Picture 2" descr="http://www.qualityoil.com/content/images/phillips-66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1999"/>
            <a:ext cx="1177605" cy="115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uba-daily.com/newspaper/wp-content/uploads/2012/09/Aruba-Bankers-Logo-Valero-arub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03" y="4503944"/>
            <a:ext cx="1644650" cy="1226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atabarevents.com/images/teso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3" y="4503944"/>
            <a:ext cx="1045366" cy="1157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Renewables</a:t>
            </a:r>
            <a:r>
              <a:rPr lang="en-US" sz="4400" b="1" dirty="0" smtClean="0">
                <a:solidFill>
                  <a:srgbClr val="CC3300"/>
                </a:solidFill>
              </a:rPr>
              <a:t/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10025" cy="1143000"/>
          </a:xfrm>
        </p:spPr>
        <p:txBody>
          <a:bodyPr/>
          <a:lstStyle/>
          <a:p>
            <a:r>
              <a:rPr lang="en-US" sz="4000" dirty="0" smtClean="0"/>
              <a:t>Renewable Energy Sources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397000"/>
          <a:ext cx="773019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732"/>
                <a:gridCol w="2576732"/>
                <a:gridCol w="2576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Power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Wind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Solar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Hydropower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Geothermal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Geothermal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Solar water heating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Ethanol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Biodiesel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3348113"/>
            <a:ext cx="7730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“Renewable Energy” is a broad term, be specific about what category/resource you are targeting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As with Oil and Gas, there is a complex value chain associated with each </a:t>
            </a:r>
            <a:r>
              <a:rPr lang="en-US" sz="2000" dirty="0" smtClean="0"/>
              <a:t>resource; </a:t>
            </a:r>
            <a:r>
              <a:rPr lang="en-US" sz="2000" dirty="0"/>
              <a:t>be specific about your interests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Actively research industry trends; familiarize yourself with economic drivers and regulatory implications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JGSB has not historically placed MBA candidates at renewable energy companies; leverage your resources/network wisely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Focus on areas where MBAs place well: Finance, Supply Chain, EPC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9151" y="3165229"/>
            <a:ext cx="8046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1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Renewable Power Generation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8595" y="1491734"/>
            <a:ext cx="247920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Solar Energy Companies</a:t>
            </a:r>
            <a:endParaRPr lang="en-US" b="1" dirty="0">
              <a:solidFill>
                <a:srgbClr val="2F2B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2001" y="3886686"/>
            <a:ext cx="380488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Wind/Geothermal Energy Companies</a:t>
            </a:r>
            <a:endParaRPr lang="en-US" b="1" dirty="0">
              <a:solidFill>
                <a:srgbClr val="2F2B2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90988" y="4600136"/>
            <a:ext cx="3915901" cy="1817473"/>
            <a:chOff x="3730419" y="4465716"/>
            <a:chExt cx="4751100" cy="22051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1927" y="4636558"/>
              <a:ext cx="1814732" cy="793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3074" y="6094647"/>
              <a:ext cx="2107170" cy="5761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909" y="4881220"/>
              <a:ext cx="2091610" cy="12758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4529" y="4465716"/>
              <a:ext cx="1955409" cy="4667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419" y="5526683"/>
              <a:ext cx="2754091" cy="56796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64187" y="2159320"/>
            <a:ext cx="3052888" cy="2096698"/>
            <a:chOff x="480674" y="2059405"/>
            <a:chExt cx="3977605" cy="2731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198" y="3638331"/>
              <a:ext cx="2195925" cy="11528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5229" y="2680410"/>
              <a:ext cx="1924418" cy="5548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74" y="2670489"/>
              <a:ext cx="1394374" cy="12303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620" y="2059405"/>
              <a:ext cx="3158182" cy="3918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5241" y="3011396"/>
              <a:ext cx="1463038" cy="985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Education</a:t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Educational Materials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Texts</a:t>
            </a:r>
          </a:p>
          <a:p>
            <a:pPr lvl="1"/>
            <a:r>
              <a:rPr lang="en-US" u="sng" dirty="0" smtClean="0"/>
              <a:t>Nontechnical Guide to Petroleum Geology, Exploration, Drilling &amp; Production</a:t>
            </a:r>
          </a:p>
          <a:p>
            <a:pPr lvl="2"/>
            <a:r>
              <a:rPr lang="en-US" dirty="0" smtClean="0"/>
              <a:t>Author: Norman J. </a:t>
            </a:r>
            <a:r>
              <a:rPr lang="en-US" dirty="0" err="1" smtClean="0"/>
              <a:t>Hyne</a:t>
            </a:r>
            <a:r>
              <a:rPr lang="en-US" dirty="0" smtClean="0"/>
              <a:t>, </a:t>
            </a:r>
            <a:r>
              <a:rPr lang="en-US" dirty="0" err="1" smtClean="0"/>
              <a:t>Ph.d.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http://www.pennwellbooks.com/petroleum2.html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Periodicals </a:t>
            </a:r>
          </a:p>
          <a:p>
            <a:pPr lvl="1"/>
            <a:r>
              <a:rPr lang="en-US" dirty="0" smtClean="0"/>
              <a:t>Oil &amp; Gas Investor</a:t>
            </a:r>
          </a:p>
          <a:p>
            <a:pPr lvl="1"/>
            <a:r>
              <a:rPr lang="en-US" dirty="0" smtClean="0"/>
              <a:t>North American Shale Quarterly </a:t>
            </a:r>
          </a:p>
          <a:p>
            <a:pPr lvl="1"/>
            <a:r>
              <a:rPr lang="en-US" dirty="0" smtClean="0"/>
              <a:t>Midstream Business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Energy Speaker Panels &amp; Presentation Decks </a:t>
            </a:r>
          </a:p>
          <a:p>
            <a:pPr lvl="1"/>
            <a:r>
              <a:rPr lang="en-US" dirty="0" smtClean="0"/>
              <a:t>Posted regularly to Energy Club Owl Space page</a:t>
            </a:r>
          </a:p>
        </p:txBody>
      </p:sp>
    </p:spTree>
    <p:extLst>
      <p:ext uri="{BB962C8B-B14F-4D97-AF65-F5344CB8AC3E}">
        <p14:creationId xmlns:p14="http://schemas.microsoft.com/office/powerpoint/2010/main" val="32007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Upstream</a:t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Awesome Websites </a:t>
            </a:r>
            <a:endParaRPr lang="en-US" sz="2400" dirty="0"/>
          </a:p>
          <a:p>
            <a:pPr lvl="1"/>
            <a:r>
              <a:rPr lang="en-US" sz="2400" dirty="0">
                <a:hlinkClick r:id="rId2"/>
              </a:rPr>
              <a:t>www.rigzone.com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hlinkClick r:id="rId3"/>
              </a:rPr>
              <a:t>www.fuelfix.com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www.decomworld.com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hlinkClick r:id="rId5"/>
              </a:rPr>
              <a:t>www.pennenergy.com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hlinkClick r:id="rId6"/>
              </a:rPr>
              <a:t>www.powermag.com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hlinkClick r:id="rId7"/>
              </a:rPr>
              <a:t>www.ocean-news.com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smtClean="0">
                <a:hlinkClick r:id="rId8"/>
              </a:rPr>
              <a:t>www.onepetro.org/mslib/app/search.do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9"/>
              </a:rPr>
              <a:t>www.geoart.com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Mobile Apps (free via iTunes store)</a:t>
            </a:r>
          </a:p>
          <a:p>
            <a:pPr lvl="1"/>
            <a:r>
              <a:rPr lang="en-US" dirty="0"/>
              <a:t>Baker Hughes Rig Data</a:t>
            </a:r>
          </a:p>
          <a:p>
            <a:pPr lvl="1"/>
            <a:r>
              <a:rPr lang="en-US" dirty="0"/>
              <a:t>Schlumberger Oil Field Glossary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everything </a:t>
            </a:r>
          </a:p>
          <a:p>
            <a:r>
              <a:rPr lang="en-US" dirty="0" smtClean="0"/>
              <a:t>Think globally about energy issues</a:t>
            </a:r>
          </a:p>
          <a:p>
            <a:r>
              <a:rPr lang="en-US" dirty="0" smtClean="0"/>
              <a:t>Interview Prep (schedule TBD)</a:t>
            </a:r>
          </a:p>
          <a:p>
            <a:r>
              <a:rPr lang="en-US" dirty="0" smtClean="0"/>
              <a:t>CMC Resources &amp; Networking</a:t>
            </a:r>
          </a:p>
          <a:p>
            <a:pPr lvl="1"/>
            <a:r>
              <a:rPr lang="en-US" dirty="0" smtClean="0"/>
              <a:t>Class of 2017 Internship Report (see handouts)</a:t>
            </a:r>
          </a:p>
          <a:p>
            <a:pPr lvl="1"/>
            <a:r>
              <a:rPr lang="en-US" dirty="0" smtClean="0"/>
              <a:t>Class of 2016 Employment Report</a:t>
            </a:r>
          </a:p>
          <a:p>
            <a:r>
              <a:rPr lang="en-US" dirty="0" smtClean="0"/>
              <a:t>Research Companies, Transaction Headlines, Industry News</a:t>
            </a:r>
          </a:p>
          <a:p>
            <a:pPr lvl="1"/>
            <a:r>
              <a:rPr lang="en-US" dirty="0" smtClean="0"/>
              <a:t>Rice Finance Center – Bloomberg, FactSet, Cap IQ</a:t>
            </a:r>
          </a:p>
          <a:p>
            <a:pPr lvl="1"/>
            <a:r>
              <a:rPr lang="en-US" dirty="0" smtClean="0"/>
              <a:t>Student Discounts – The Economist, WSJ Print &amp; Online</a:t>
            </a:r>
          </a:p>
          <a:p>
            <a:pPr lvl="1"/>
            <a:r>
              <a:rPr lang="en-US" dirty="0" smtClean="0"/>
              <a:t>Review Investor Relation Pages – 10-K’s, Press Releases, etc.</a:t>
            </a:r>
          </a:p>
          <a:p>
            <a:r>
              <a:rPr lang="en-US" dirty="0" smtClean="0"/>
              <a:t>Attend Events – REFS, Baker Institute, Guest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Energy Value Chain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900034"/>
              </p:ext>
            </p:extLst>
          </p:nvPr>
        </p:nvGraphicFramePr>
        <p:xfrm>
          <a:off x="152400" y="1676400"/>
          <a:ext cx="825418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1000" y="2743200"/>
            <a:ext cx="3048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6316" y="2827677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2743200"/>
            <a:ext cx="3200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1110" y="2798742"/>
            <a:ext cx="12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Midstream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2743200"/>
            <a:ext cx="1676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7043" y="2827677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57599"/>
            <a:ext cx="8991602" cy="2255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7448" y="6477000"/>
            <a:ext cx="462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 source: </a:t>
            </a:r>
            <a:r>
              <a:rPr lang="en-US" sz="1400" i="1" dirty="0" smtClean="0">
                <a:hlinkClick r:id="rId9"/>
              </a:rPr>
              <a:t>http</a:t>
            </a:r>
            <a:r>
              <a:rPr lang="en-US" sz="1400" i="1" dirty="0">
                <a:hlinkClick r:id="rId9"/>
              </a:rPr>
              <a:t>://en.wikipedia.org/wiki/Profire_Energy</a:t>
            </a:r>
            <a:r>
              <a:rPr lang="en-US" sz="1400" i="1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03648" y="1518745"/>
            <a:ext cx="37338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270697" cy="5257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1143000"/>
          </a:xfrm>
        </p:spPr>
        <p:txBody>
          <a:bodyPr/>
          <a:lstStyle/>
          <a:p>
            <a:pPr algn="ctr"/>
            <a:r>
              <a:rPr lang="en-US" sz="4000" dirty="0" smtClean="0"/>
              <a:t>Conventional vs. Unconventional Drilling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Companies in the Upstream Space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1713"/>
            <a:ext cx="817444" cy="914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3" y="2025412"/>
            <a:ext cx="914400" cy="914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4" y="3187889"/>
            <a:ext cx="781050" cy="8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6" y="3001218"/>
            <a:ext cx="1052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853" y="1491734"/>
            <a:ext cx="42882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Integrated Oil and Gas Companies (Majors)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9599" y="4426478"/>
            <a:ext cx="297017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Independent E&amp;P Companies</a:t>
            </a:r>
            <a:endParaRPr lang="en-US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28932" r="11384" b="28986"/>
          <a:stretch/>
        </p:blipFill>
        <p:spPr bwMode="auto">
          <a:xfrm>
            <a:off x="494965" y="5437982"/>
            <a:ext cx="228600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2" y="4850707"/>
            <a:ext cx="2232800" cy="55695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91" y="4795810"/>
            <a:ext cx="171926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21" y="5554638"/>
            <a:ext cx="817098" cy="850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3654" y="2297946"/>
            <a:ext cx="332796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Equipment and Service Providers</a:t>
            </a:r>
            <a:endParaRPr lang="en-US" b="1" dirty="0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23011" r="3732" b="27907"/>
          <a:stretch/>
        </p:blipFill>
        <p:spPr bwMode="auto">
          <a:xfrm>
            <a:off x="4589457" y="2905178"/>
            <a:ext cx="2446338" cy="3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71" y="2901761"/>
            <a:ext cx="1076960" cy="8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86" y="3401268"/>
            <a:ext cx="2258946" cy="4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9" y="3956170"/>
            <a:ext cx="2393327" cy="5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MBA Roles in E&amp;P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Corporate Finance Roles- Treasury, Controllers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Business Development and Planning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Investment Appraisal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Supply Chain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Trading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Project Management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Marketing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Investor Relations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Much More!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09" y="914400"/>
            <a:ext cx="7235981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C3300"/>
                </a:solidFill>
              </a:rPr>
              <a:t>Midstrea</a:t>
            </a:r>
            <a:r>
              <a:rPr lang="en-US" sz="4400" b="1" dirty="0">
                <a:solidFill>
                  <a:srgbClr val="CC3300"/>
                </a:solidFill>
              </a:rPr>
              <a:t>m</a:t>
            </a:r>
            <a:r>
              <a:rPr lang="en-US" sz="4400" b="1" dirty="0" smtClean="0">
                <a:solidFill>
                  <a:srgbClr val="CC3300"/>
                </a:solidFill>
              </a:rPr>
              <a:t/>
            </a:r>
            <a:br>
              <a:rPr lang="en-US" sz="4400" b="1" dirty="0" smtClean="0">
                <a:solidFill>
                  <a:srgbClr val="CC3300"/>
                </a:solidFill>
              </a:rPr>
            </a:br>
            <a:r>
              <a:rPr lang="en-US" sz="4000" b="1" dirty="0" smtClean="0">
                <a:solidFill>
                  <a:srgbClr val="333300"/>
                </a:solidFill>
              </a:rPr>
              <a:t/>
            </a:r>
            <a:br>
              <a:rPr lang="en-US" sz="4000" b="1" dirty="0" smtClean="0">
                <a:solidFill>
                  <a:srgbClr val="333300"/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conomics.rice.edu/uploadedImages/News_and_Events/Conference_2010/jones%20graduate.JPG?n=7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5562600"/>
            <a:ext cx="268605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8"/>
            <a:ext cx="5257800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Midstream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52400" y="1676400"/>
          <a:ext cx="825418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1000" y="2743200"/>
            <a:ext cx="3048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6316" y="2827677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2743200"/>
            <a:ext cx="3200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1110" y="2798742"/>
            <a:ext cx="12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Midstream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2743200"/>
            <a:ext cx="1676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7043" y="2827677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57599"/>
            <a:ext cx="8991602" cy="2255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7448" y="6477000"/>
            <a:ext cx="462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 source: </a:t>
            </a:r>
            <a:r>
              <a:rPr lang="en-US" sz="1400" i="1" dirty="0" smtClean="0">
                <a:hlinkClick r:id="rId9"/>
              </a:rPr>
              <a:t>http</a:t>
            </a:r>
            <a:r>
              <a:rPr lang="en-US" sz="1400" i="1" dirty="0">
                <a:hlinkClick r:id="rId9"/>
              </a:rPr>
              <a:t>://en.wikipedia.org/wiki/Profire_Energy</a:t>
            </a:r>
            <a:r>
              <a:rPr lang="en-US" sz="1400" i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1524000"/>
            <a:ext cx="37338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Transportation/Transmission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228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2910</TotalTime>
  <Words>537</Words>
  <Application>Microsoft Office PowerPoint</Application>
  <PresentationFormat>On-screen Show (4:3)</PresentationFormat>
  <Paragraphs>142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Adjacency</vt:lpstr>
      <vt:lpstr>Energy 101: Industry and Recruiting Overview  </vt:lpstr>
      <vt:lpstr>Upstream  </vt:lpstr>
      <vt:lpstr>Energy Value Chain</vt:lpstr>
      <vt:lpstr>Conventional vs. Unconventional Drilling</vt:lpstr>
      <vt:lpstr>Companies in the Upstream Space</vt:lpstr>
      <vt:lpstr>MBA Roles in E&amp;P</vt:lpstr>
      <vt:lpstr>Midstream  </vt:lpstr>
      <vt:lpstr>Midstream</vt:lpstr>
      <vt:lpstr>Transportation/Transmission</vt:lpstr>
      <vt:lpstr>Processing and Transportation Companies</vt:lpstr>
      <vt:lpstr>Downstream  </vt:lpstr>
      <vt:lpstr>Energy Value Chain</vt:lpstr>
      <vt:lpstr>What is Downstream?</vt:lpstr>
      <vt:lpstr>Companies in the Downstream Space</vt:lpstr>
      <vt:lpstr>Renewables  </vt:lpstr>
      <vt:lpstr>Renewable Energy Sources</vt:lpstr>
      <vt:lpstr>Renewable Power Generation</vt:lpstr>
      <vt:lpstr>Education  </vt:lpstr>
      <vt:lpstr>Educational Materials</vt:lpstr>
      <vt:lpstr>Educational Materials</vt:lpstr>
      <vt:lpstr>Career Development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oil &amp;gas industry  Upstream, midstream and downstream segments</dc:title>
  <dc:creator>Nilanjana</dc:creator>
  <cp:lastModifiedBy>Barton Taylor</cp:lastModifiedBy>
  <cp:revision>59</cp:revision>
  <dcterms:created xsi:type="dcterms:W3CDTF">2006-08-16T00:00:00Z</dcterms:created>
  <dcterms:modified xsi:type="dcterms:W3CDTF">2016-09-06T20:40:51Z</dcterms:modified>
</cp:coreProperties>
</file>